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Lora" pitchFamily="2" charset="0"/>
      <p:regular r:id="rId22"/>
      <p:bold r:id="rId23"/>
      <p:italic r:id="rId24"/>
      <p:boldItalic r:id="rId25"/>
    </p:embeddedFont>
    <p:embeddedFont>
      <p:font typeface="Source Sans 3" panose="020B0604020202020204" charset="0"/>
      <p:regular r:id="rId26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svg>
</file>

<file path=ppt/media/image14.svg>
</file>

<file path=ppt/media/image15.svg>
</file>

<file path=ppt/media/image16.sv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svg>
</file>

<file path=ppt/media/image23.svg>
</file>

<file path=ppt/media/image24.svg>
</file>

<file path=ppt/media/image3.png>
</file>

<file path=ppt/media/image4.png>
</file>

<file path=ppt/media/image5.svg>
</file>

<file path=ppt/media/image6.sv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6839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hyperlink" Target="https://pub.dev/packages/roble_api_database" TargetMode="External"/><Relationship Id="rId4" Type="http://schemas.openxmlformats.org/officeDocument/2006/relationships/hyperlink" Target="https://www.npmjs.com/package/react-native-roble-api-database-rena?activeTab=readm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svg"/><Relationship Id="rId5" Type="http://schemas.openxmlformats.org/officeDocument/2006/relationships/image" Target="../media/image22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5" Type="http://schemas.openxmlformats.org/officeDocument/2006/relationships/image" Target="../media/image6.sv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svg"/><Relationship Id="rId5" Type="http://schemas.openxmlformats.org/officeDocument/2006/relationships/image" Target="../media/image14.svg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Roble API Database para Flutter y React Native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 paquete ligero y eficiente para integrar </a:t>
            </a:r>
            <a:r>
              <a:rPr lang="en-US" sz="1850" dirty="0" err="1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tu</a:t>
            </a: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</a:t>
            </a:r>
            <a:r>
              <a:rPr lang="en-US" sz="1850" dirty="0" err="1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aplicación</a:t>
            </a: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con la </a:t>
            </a:r>
            <a:r>
              <a:rPr lang="en-US" sz="1850" dirty="0" err="1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plataforma</a:t>
            </a: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Roble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BF32E478-CE22-4475-AE23-12B637D9C4F0}"/>
              </a:ext>
            </a:extLst>
          </p:cNvPr>
          <p:cNvSpPr/>
          <p:nvPr/>
        </p:nvSpPr>
        <p:spPr>
          <a:xfrm>
            <a:off x="699247" y="368509"/>
            <a:ext cx="13296452" cy="729093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5D2C3FD-BCB7-4671-9832-FA9A48DAE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8041" y="1301674"/>
            <a:ext cx="2760374" cy="549595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126B0E3-3059-4004-92C5-FAB2451E5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499" y="1155839"/>
            <a:ext cx="2538805" cy="564178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FCA71C2-C33D-46D2-97AE-654A18199E3E}"/>
              </a:ext>
            </a:extLst>
          </p:cNvPr>
          <p:cNvSpPr txBox="1"/>
          <p:nvPr/>
        </p:nvSpPr>
        <p:spPr>
          <a:xfrm>
            <a:off x="3657600" y="368509"/>
            <a:ext cx="7315200" cy="7328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ora" pitchFamily="34" charset="0"/>
                <a:ea typeface="Lora" pitchFamily="34" charset="-122"/>
                <a:cs typeface="Lora" pitchFamily="34" charset="-120"/>
              </a:rPr>
              <a:t>Demos Flutter y React Native</a:t>
            </a:r>
            <a:endParaRPr lang="en-US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44FEBBE-A3AD-491A-9F7C-D6910F9E7D17}"/>
              </a:ext>
            </a:extLst>
          </p:cNvPr>
          <p:cNvSpPr txBox="1"/>
          <p:nvPr/>
        </p:nvSpPr>
        <p:spPr>
          <a:xfrm>
            <a:off x="8621103" y="6899767"/>
            <a:ext cx="7316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 err="1">
                <a:hlinkClick r:id="rId4"/>
              </a:rPr>
              <a:t>react</a:t>
            </a:r>
            <a:r>
              <a:rPr lang="es-CO" b="1" dirty="0">
                <a:hlinkClick r:id="rId4"/>
              </a:rPr>
              <a:t>-native-roble-api-</a:t>
            </a:r>
            <a:r>
              <a:rPr lang="es-CO" b="1" dirty="0" err="1">
                <a:hlinkClick r:id="rId4"/>
              </a:rPr>
              <a:t>database</a:t>
            </a:r>
            <a:r>
              <a:rPr lang="es-CO" b="1" dirty="0">
                <a:hlinkClick r:id="rId4"/>
              </a:rPr>
              <a:t>-rena - </a:t>
            </a:r>
            <a:r>
              <a:rPr lang="es-CO" b="1" dirty="0" err="1">
                <a:hlinkClick r:id="rId4"/>
              </a:rPr>
              <a:t>npm</a:t>
            </a:r>
            <a:endParaRPr lang="es-CO" b="1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568C12D-DFEA-464B-B665-2BCB2FBD3EA4}"/>
              </a:ext>
            </a:extLst>
          </p:cNvPr>
          <p:cNvSpPr txBox="1"/>
          <p:nvPr/>
        </p:nvSpPr>
        <p:spPr>
          <a:xfrm>
            <a:off x="1541074" y="6886697"/>
            <a:ext cx="4233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>
                <a:hlinkClick r:id="rId5"/>
              </a:rPr>
              <a:t>roble_api_database</a:t>
            </a:r>
            <a:r>
              <a:rPr lang="es-CO" b="1" dirty="0">
                <a:hlinkClick r:id="rId5"/>
              </a:rPr>
              <a:t> | </a:t>
            </a:r>
            <a:r>
              <a:rPr lang="es-CO" b="1" dirty="0" err="1">
                <a:hlinkClick r:id="rId5"/>
              </a:rPr>
              <a:t>Flutter</a:t>
            </a:r>
            <a:r>
              <a:rPr lang="es-CO" b="1" dirty="0">
                <a:hlinkClick r:id="rId5"/>
              </a:rPr>
              <a:t> </a:t>
            </a:r>
            <a:r>
              <a:rPr lang="es-CO" b="1" dirty="0" err="1">
                <a:hlinkClick r:id="rId5"/>
              </a:rPr>
              <a:t>package</a:t>
            </a:r>
            <a:endParaRPr lang="es-CO" b="1" dirty="0"/>
          </a:p>
        </p:txBody>
      </p:sp>
      <p:pic>
        <p:nvPicPr>
          <p:cNvPr id="1026" name="Picture 2" descr="Logo Flutter – Logos PNG">
            <a:extLst>
              <a:ext uri="{FF2B5EF4-FFF2-40B4-BE49-F238E27FC236}">
                <a16:creationId xmlns:a16="http://schemas.microsoft.com/office/drawing/2014/main" id="{41A0CFE6-14C8-43A5-8C23-B772D4B5A6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7304" y="0"/>
            <a:ext cx="4507454" cy="4356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utoShape 6" descr="react-native-logo – ReactJSs / React-Native / Ionic">
            <a:extLst>
              <a:ext uri="{FF2B5EF4-FFF2-40B4-BE49-F238E27FC236}">
                <a16:creationId xmlns:a16="http://schemas.microsoft.com/office/drawing/2014/main" id="{3D76ABCF-83D9-4B5B-845C-2ACD4D981E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032" name="Picture 8" descr="React Native FAQ For 2020: All You Need To Know - Pagepro Blog">
            <a:extLst>
              <a:ext uri="{FF2B5EF4-FFF2-40B4-BE49-F238E27FC236}">
                <a16:creationId xmlns:a16="http://schemas.microsoft.com/office/drawing/2014/main" id="{67305AD4-2BAA-42F1-8712-FA81D12DF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299" y="3662170"/>
            <a:ext cx="2188067" cy="2534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774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046" y="759500"/>
            <a:ext cx="5131594" cy="631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Comienza Hoy Mismo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51046" y="2034302"/>
            <a:ext cx="3713678" cy="1912263"/>
          </a:xfrm>
          <a:prstGeom prst="roundRect">
            <a:avLst>
              <a:gd name="adj" fmla="val 7651"/>
            </a:avLst>
          </a:prstGeom>
          <a:solidFill>
            <a:srgbClr val="FEF5E7"/>
          </a:solidFill>
          <a:ln/>
        </p:spPr>
      </p:sp>
      <p:sp>
        <p:nvSpPr>
          <p:cNvPr id="5" name="Shape 2"/>
          <p:cNvSpPr/>
          <p:nvPr/>
        </p:nvSpPr>
        <p:spPr>
          <a:xfrm>
            <a:off x="751046" y="2003822"/>
            <a:ext cx="3713678" cy="121920"/>
          </a:xfrm>
          <a:prstGeom prst="roundRect">
            <a:avLst>
              <a:gd name="adj" fmla="val 26402"/>
            </a:avLst>
          </a:prstGeom>
          <a:solidFill>
            <a:srgbClr val="38512F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1712476"/>
            <a:ext cx="643771" cy="643771"/>
          </a:xfrm>
          <a:prstGeom prst="roundRect">
            <a:avLst>
              <a:gd name="adj" fmla="val 142038"/>
            </a:avLst>
          </a:prstGeom>
          <a:solidFill>
            <a:srgbClr val="38512F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79060" y="1905595"/>
            <a:ext cx="257413" cy="25741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6077" y="2570798"/>
            <a:ext cx="2524601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Repositorio GitHub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996077" y="3015020"/>
            <a:ext cx="3223617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github.com/Arias3/roble_api_database</a:t>
            </a:r>
            <a:endParaRPr lang="en-US" sz="1650" dirty="0"/>
          </a:p>
        </p:txBody>
      </p:sp>
      <p:sp>
        <p:nvSpPr>
          <p:cNvPr id="10" name="Shape 6"/>
          <p:cNvSpPr/>
          <p:nvPr/>
        </p:nvSpPr>
        <p:spPr>
          <a:xfrm>
            <a:off x="4679275" y="2034302"/>
            <a:ext cx="3713678" cy="1912263"/>
          </a:xfrm>
          <a:prstGeom prst="roundRect">
            <a:avLst>
              <a:gd name="adj" fmla="val 7651"/>
            </a:avLst>
          </a:prstGeom>
          <a:solidFill>
            <a:srgbClr val="FEF5E7"/>
          </a:solidFill>
          <a:ln/>
        </p:spPr>
      </p:sp>
      <p:sp>
        <p:nvSpPr>
          <p:cNvPr id="11" name="Shape 7"/>
          <p:cNvSpPr/>
          <p:nvPr/>
        </p:nvSpPr>
        <p:spPr>
          <a:xfrm>
            <a:off x="4679275" y="2003822"/>
            <a:ext cx="3713678" cy="121920"/>
          </a:xfrm>
          <a:prstGeom prst="roundRect">
            <a:avLst>
              <a:gd name="adj" fmla="val 26402"/>
            </a:avLst>
          </a:prstGeom>
          <a:solidFill>
            <a:srgbClr val="38512F"/>
          </a:solidFill>
          <a:ln/>
        </p:spPr>
      </p:sp>
      <p:sp>
        <p:nvSpPr>
          <p:cNvPr id="12" name="Shape 8"/>
          <p:cNvSpPr/>
          <p:nvPr/>
        </p:nvSpPr>
        <p:spPr>
          <a:xfrm>
            <a:off x="6214170" y="1712476"/>
            <a:ext cx="643771" cy="643771"/>
          </a:xfrm>
          <a:prstGeom prst="roundRect">
            <a:avLst>
              <a:gd name="adj" fmla="val 142038"/>
            </a:avLst>
          </a:prstGeom>
          <a:solidFill>
            <a:srgbClr val="38512F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7289" y="1905595"/>
            <a:ext cx="257413" cy="25741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4924306" y="2570798"/>
            <a:ext cx="2524601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Plataforma Roble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4924306" y="3015020"/>
            <a:ext cx="3223617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roble.openlab.uninorte.edu.co</a:t>
            </a:r>
            <a:endParaRPr lang="en-US" sz="1650" dirty="0"/>
          </a:p>
        </p:txBody>
      </p:sp>
      <p:sp>
        <p:nvSpPr>
          <p:cNvPr id="16" name="Shape 11"/>
          <p:cNvSpPr/>
          <p:nvPr/>
        </p:nvSpPr>
        <p:spPr>
          <a:xfrm>
            <a:off x="751046" y="4482941"/>
            <a:ext cx="7641908" cy="1569006"/>
          </a:xfrm>
          <a:prstGeom prst="roundRect">
            <a:avLst>
              <a:gd name="adj" fmla="val 9325"/>
            </a:avLst>
          </a:prstGeom>
          <a:solidFill>
            <a:srgbClr val="FEF5E7"/>
          </a:solidFill>
          <a:ln/>
        </p:spPr>
      </p:sp>
      <p:sp>
        <p:nvSpPr>
          <p:cNvPr id="17" name="Shape 12"/>
          <p:cNvSpPr/>
          <p:nvPr/>
        </p:nvSpPr>
        <p:spPr>
          <a:xfrm>
            <a:off x="751046" y="4452461"/>
            <a:ext cx="7641908" cy="121920"/>
          </a:xfrm>
          <a:prstGeom prst="roundRect">
            <a:avLst>
              <a:gd name="adj" fmla="val 26402"/>
            </a:avLst>
          </a:prstGeom>
          <a:solidFill>
            <a:srgbClr val="38512F"/>
          </a:solidFill>
          <a:ln/>
        </p:spPr>
      </p:sp>
      <p:sp>
        <p:nvSpPr>
          <p:cNvPr id="18" name="Shape 13"/>
          <p:cNvSpPr/>
          <p:nvPr/>
        </p:nvSpPr>
        <p:spPr>
          <a:xfrm>
            <a:off x="4250115" y="4161115"/>
            <a:ext cx="643771" cy="643771"/>
          </a:xfrm>
          <a:prstGeom prst="roundRect">
            <a:avLst>
              <a:gd name="adj" fmla="val 142038"/>
            </a:avLst>
          </a:prstGeom>
          <a:solidFill>
            <a:srgbClr val="38512F"/>
          </a:solidFill>
          <a:ln/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43234" y="4354235"/>
            <a:ext cx="257413" cy="257413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996077" y="5019437"/>
            <a:ext cx="2524601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Contribuciones</a:t>
            </a:r>
            <a:endParaRPr lang="en-US" sz="1950" dirty="0"/>
          </a:p>
        </p:txBody>
      </p:sp>
      <p:sp>
        <p:nvSpPr>
          <p:cNvPr id="21" name="Text 15"/>
          <p:cNvSpPr/>
          <p:nvPr/>
        </p:nvSpPr>
        <p:spPr>
          <a:xfrm>
            <a:off x="996077" y="5463659"/>
            <a:ext cx="715184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¡Son bienvenidas! Reporta bugs, propón mejoras y ayuda a crecer el proyecto</a:t>
            </a:r>
            <a:endParaRPr lang="en-US" sz="1650" dirty="0"/>
          </a:p>
        </p:txBody>
      </p:sp>
      <p:sp>
        <p:nvSpPr>
          <p:cNvPr id="22" name="Text 16"/>
          <p:cNvSpPr/>
          <p:nvPr/>
        </p:nvSpPr>
        <p:spPr>
          <a:xfrm>
            <a:off x="1072872" y="6534626"/>
            <a:ext cx="7320082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roble_api_database</a:t>
            </a: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simplifica tu integración con Roble API. Un cliente ligero, eficiente y listo para producción. </a:t>
            </a:r>
            <a:r>
              <a:rPr lang="en-US" sz="16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🚀</a:t>
            </a:r>
            <a:endParaRPr lang="en-US" sz="1650" dirty="0"/>
          </a:p>
        </p:txBody>
      </p:sp>
      <p:sp>
        <p:nvSpPr>
          <p:cNvPr id="23" name="Shape 17"/>
          <p:cNvSpPr/>
          <p:nvPr/>
        </p:nvSpPr>
        <p:spPr>
          <a:xfrm>
            <a:off x="751046" y="6293287"/>
            <a:ext cx="30480" cy="1176814"/>
          </a:xfrm>
          <a:prstGeom prst="rect">
            <a:avLst/>
          </a:prstGeom>
          <a:solidFill>
            <a:srgbClr val="38512F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8132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El Desafío de la Integración Backend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08764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Problemas Comunes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324124" y="3749278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Configuración compleja de APIs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481198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Gestión manual de autenticación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5448776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Código repetitivo para operaciones CRUD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6298525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Manejo inconsistente de errores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0357961" y="308764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Lo Que Necesitas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357961" y="3749278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Interfaz simple y unificada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357961" y="4216003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Autenticación integrada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357961" y="4682728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Operaciones estandarizadas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357961" y="5149453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Manejo robusto de excepciones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56993"/>
            <a:ext cx="639984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Roble API: La Plataforma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839760"/>
            <a:ext cx="4158734" cy="3080623"/>
          </a:xfrm>
          <a:prstGeom prst="roundRect">
            <a:avLst>
              <a:gd name="adj" fmla="val 1166"/>
            </a:avLst>
          </a:prstGeom>
          <a:solidFill>
            <a:srgbClr val="F3E7D4"/>
          </a:solidFill>
          <a:ln/>
        </p:spPr>
      </p:sp>
      <p:sp>
        <p:nvSpPr>
          <p:cNvPr id="4" name="Shape 2"/>
          <p:cNvSpPr/>
          <p:nvPr/>
        </p:nvSpPr>
        <p:spPr>
          <a:xfrm>
            <a:off x="1077039" y="3079075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38512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74445" y="3276481"/>
            <a:ext cx="323136" cy="32313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77039" y="40364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Backend Unificado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77039" y="4531995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Plataforma completa para gestión de datos con endpoints estandarizados y documentación clara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5773" y="2839760"/>
            <a:ext cx="4158734" cy="3080623"/>
          </a:xfrm>
          <a:prstGeom prst="roundRect">
            <a:avLst>
              <a:gd name="adj" fmla="val 1166"/>
            </a:avLst>
          </a:prstGeom>
          <a:solidFill>
            <a:srgbClr val="F3E7D4"/>
          </a:solidFill>
          <a:ln/>
        </p:spPr>
      </p:sp>
      <p:sp>
        <p:nvSpPr>
          <p:cNvPr id="9" name="Shape 6"/>
          <p:cNvSpPr/>
          <p:nvPr/>
        </p:nvSpPr>
        <p:spPr>
          <a:xfrm>
            <a:off x="5475089" y="3079075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38512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72495" y="3276481"/>
            <a:ext cx="323136" cy="32313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75089" y="40364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Autenticación Segura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75089" y="4531995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Sistema robusto de autenticación con tokens de acceso y gestión de sesiones</a:t>
            </a:r>
            <a:endParaRPr lang="en-US" sz="1850" dirty="0"/>
          </a:p>
        </p:txBody>
      </p:sp>
      <p:sp>
        <p:nvSpPr>
          <p:cNvPr id="13" name="Shape 9"/>
          <p:cNvSpPr/>
          <p:nvPr/>
        </p:nvSpPr>
        <p:spPr>
          <a:xfrm>
            <a:off x="9633823" y="2839760"/>
            <a:ext cx="4158853" cy="3080623"/>
          </a:xfrm>
          <a:prstGeom prst="roundRect">
            <a:avLst>
              <a:gd name="adj" fmla="val 1166"/>
            </a:avLst>
          </a:prstGeom>
          <a:solidFill>
            <a:srgbClr val="F3E7D4"/>
          </a:solidFill>
          <a:ln/>
        </p:spPr>
      </p:sp>
      <p:sp>
        <p:nvSpPr>
          <p:cNvPr id="14" name="Shape 10"/>
          <p:cNvSpPr/>
          <p:nvPr/>
        </p:nvSpPr>
        <p:spPr>
          <a:xfrm>
            <a:off x="9873139" y="3079075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38512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70544" y="3276481"/>
            <a:ext cx="323136" cy="32313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3139" y="40364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APIs REST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3139" y="4531995"/>
            <a:ext cx="368022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Arquitectura RESTful que facilita operaciones CRUD sobre tus bases de datos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837724" y="618958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Desarrollada por OpenLab Uninorte, Roble API proporciona una infraestructura confiable para tus aplicaciones Flutter.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91903"/>
            <a:ext cx="887277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Presentando: roble_api_database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4854893"/>
            <a:ext cx="4158734" cy="2574846"/>
          </a:xfrm>
          <a:prstGeom prst="roundRect">
            <a:avLst>
              <a:gd name="adj" fmla="val 5682"/>
            </a:avLst>
          </a:prstGeom>
          <a:solidFill>
            <a:srgbClr val="FEF5E7"/>
          </a:solidFill>
          <a:ln w="30480">
            <a:solidFill>
              <a:srgbClr val="D9CD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7244" y="4854893"/>
            <a:ext cx="121920" cy="2574846"/>
          </a:xfrm>
          <a:prstGeom prst="roundRect">
            <a:avLst>
              <a:gd name="adj" fmla="val 29451"/>
            </a:avLst>
          </a:prstGeom>
          <a:solidFill>
            <a:srgbClr val="38512F"/>
          </a:solidFill>
          <a:ln/>
        </p:spPr>
      </p:sp>
      <p:sp>
        <p:nvSpPr>
          <p:cNvPr id="6" name="Text 3"/>
          <p:cNvSpPr/>
          <p:nvPr/>
        </p:nvSpPr>
        <p:spPr>
          <a:xfrm>
            <a:off x="1198959" y="5124688"/>
            <a:ext cx="2816185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🎯</a:t>
            </a: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Propósito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98959" y="5627846"/>
            <a:ext cx="352770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Capa ligera que simplifica la comunicación entre tu app Flutter y Roble API sin abstraer la lógica de negocio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5773" y="4854893"/>
            <a:ext cx="4158734" cy="2574846"/>
          </a:xfrm>
          <a:prstGeom prst="roundRect">
            <a:avLst>
              <a:gd name="adj" fmla="val 5682"/>
            </a:avLst>
          </a:prstGeom>
          <a:solidFill>
            <a:srgbClr val="FEF5E7"/>
          </a:solidFill>
          <a:ln w="30480">
            <a:solidFill>
              <a:srgbClr val="D9CDB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205293" y="4854893"/>
            <a:ext cx="121920" cy="2574846"/>
          </a:xfrm>
          <a:prstGeom prst="roundRect">
            <a:avLst>
              <a:gd name="adj" fmla="val 29451"/>
            </a:avLst>
          </a:prstGeom>
          <a:solidFill>
            <a:srgbClr val="38512F"/>
          </a:solidFill>
          <a:ln/>
        </p:spPr>
      </p:sp>
      <p:sp>
        <p:nvSpPr>
          <p:cNvPr id="10" name="Text 7"/>
          <p:cNvSpPr/>
          <p:nvPr/>
        </p:nvSpPr>
        <p:spPr>
          <a:xfrm>
            <a:off x="5597009" y="5124688"/>
            <a:ext cx="2816185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⚡</a:t>
            </a: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Beneficios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597009" y="5627846"/>
            <a:ext cx="352770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Reduce el código repetitivo, maneja errores consistentemente y facilita testing con una interfaz limpia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823" y="4854893"/>
            <a:ext cx="4158853" cy="2574846"/>
          </a:xfrm>
          <a:prstGeom prst="roundRect">
            <a:avLst>
              <a:gd name="adj" fmla="val 5682"/>
            </a:avLst>
          </a:prstGeom>
          <a:solidFill>
            <a:srgbClr val="FEF5E7"/>
          </a:solidFill>
          <a:ln w="30480">
            <a:solidFill>
              <a:srgbClr val="D9CDBA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603343" y="4854893"/>
            <a:ext cx="121920" cy="2574846"/>
          </a:xfrm>
          <a:prstGeom prst="roundRect">
            <a:avLst>
              <a:gd name="adj" fmla="val 29451"/>
            </a:avLst>
          </a:prstGeom>
          <a:solidFill>
            <a:srgbClr val="38512F"/>
          </a:solidFill>
          <a:ln/>
        </p:spPr>
      </p:sp>
      <p:sp>
        <p:nvSpPr>
          <p:cNvPr id="14" name="Text 11"/>
          <p:cNvSpPr/>
          <p:nvPr/>
        </p:nvSpPr>
        <p:spPr>
          <a:xfrm>
            <a:off x="9995059" y="5124688"/>
            <a:ext cx="2816185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📱</a:t>
            </a: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Compatibilidad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995059" y="5627846"/>
            <a:ext cx="352782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Diseñado específicamente para aplicaciones móviles y de escritorio desarrolladas en Flutter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479" y="976313"/>
            <a:ext cx="5294233" cy="661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Instalación Rápida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87479" y="2087999"/>
            <a:ext cx="224909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7479" y="2439829"/>
            <a:ext cx="6415207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5" name="Text 3"/>
          <p:cNvSpPr/>
          <p:nvPr/>
        </p:nvSpPr>
        <p:spPr>
          <a:xfrm>
            <a:off x="787479" y="2613184"/>
            <a:ext cx="264711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Añadir Dependencia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787479" y="3078837"/>
            <a:ext cx="6415207" cy="360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Ejecuta el comando en tu terminal desde el directorio del proyecto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7595" y="2087999"/>
            <a:ext cx="224909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7595" y="2439829"/>
            <a:ext cx="6415326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9" name="Text 7"/>
          <p:cNvSpPr/>
          <p:nvPr/>
        </p:nvSpPr>
        <p:spPr>
          <a:xfrm>
            <a:off x="7427595" y="2613184"/>
            <a:ext cx="264711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Importar Paquete</a:t>
            </a:r>
            <a:endParaRPr lang="en-US" sz="2050" dirty="0"/>
          </a:p>
        </p:txBody>
      </p:sp>
      <p:sp>
        <p:nvSpPr>
          <p:cNvPr id="10" name="Text 8"/>
          <p:cNvSpPr/>
          <p:nvPr/>
        </p:nvSpPr>
        <p:spPr>
          <a:xfrm>
            <a:off x="7427595" y="3078837"/>
            <a:ext cx="6415326" cy="360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Importa en los archivos donde necesites usar la funcionalidad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87479" y="3832503"/>
            <a:ext cx="224909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87479" y="4184332"/>
            <a:ext cx="6415207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3" name="Text 11"/>
          <p:cNvSpPr/>
          <p:nvPr/>
        </p:nvSpPr>
        <p:spPr>
          <a:xfrm>
            <a:off x="787479" y="4357688"/>
            <a:ext cx="264711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Configurar Instancia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787479" y="4823341"/>
            <a:ext cx="6415207" cy="360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 tu instancia de RobleApiDataBase con las URLs de tu proyecto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7595" y="3832503"/>
            <a:ext cx="224909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7595" y="4184332"/>
            <a:ext cx="6415326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7" name="Text 15"/>
          <p:cNvSpPr/>
          <p:nvPr/>
        </p:nvSpPr>
        <p:spPr>
          <a:xfrm>
            <a:off x="7427595" y="4357688"/>
            <a:ext cx="264711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Comenzar a Usar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7427595" y="4823341"/>
            <a:ext cx="6415326" cy="360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Ya puedes realizar operaciones de autenticación y CRUD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7595" y="5605224"/>
            <a:ext cx="6415325" cy="697468"/>
          </a:xfrm>
          <a:prstGeom prst="roundRect">
            <a:avLst>
              <a:gd name="adj" fmla="val 4839"/>
            </a:avLst>
          </a:prstGeom>
          <a:solidFill>
            <a:srgbClr val="F1E8DA"/>
          </a:solidFill>
          <a:ln/>
        </p:spPr>
        <p:txBody>
          <a:bodyPr/>
          <a:lstStyle/>
          <a:p>
            <a:endParaRPr lang="es-CO" sz="1750" dirty="0">
              <a:solidFill>
                <a:srgbClr val="3A3630"/>
              </a:solidFill>
              <a:highlight>
                <a:srgbClr val="F1E8DA"/>
              </a:highlight>
              <a:latin typeface="Consolas" pitchFamily="34" charset="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776287" y="5605224"/>
            <a:ext cx="6415207" cy="697468"/>
          </a:xfrm>
          <a:prstGeom prst="roundRect">
            <a:avLst>
              <a:gd name="adj" fmla="val 4839"/>
            </a:avLst>
          </a:prstGeom>
          <a:solidFill>
            <a:srgbClr val="F1E8DA"/>
          </a:solidFill>
          <a:ln/>
        </p:spPr>
      </p:sp>
      <p:sp>
        <p:nvSpPr>
          <p:cNvPr id="21" name="Text 19"/>
          <p:cNvSpPr/>
          <p:nvPr/>
        </p:nvSpPr>
        <p:spPr>
          <a:xfrm>
            <a:off x="1001197" y="5773936"/>
            <a:ext cx="4302323" cy="360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flutter pub add roble_api_database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427595" y="6522004"/>
            <a:ext cx="6415325" cy="697468"/>
          </a:xfrm>
          <a:prstGeom prst="roundRect">
            <a:avLst>
              <a:gd name="adj" fmla="val 4839"/>
            </a:avLst>
          </a:prstGeom>
          <a:solidFill>
            <a:srgbClr val="F1E8DA"/>
          </a:solidFill>
          <a:ln/>
        </p:spPr>
        <p:txBody>
          <a:bodyPr/>
          <a:lstStyle/>
          <a:p>
            <a:endParaRPr lang="es-CO" dirty="0"/>
          </a:p>
        </p:txBody>
      </p:sp>
      <p:sp>
        <p:nvSpPr>
          <p:cNvPr id="23" name="Shape 21"/>
          <p:cNvSpPr/>
          <p:nvPr/>
        </p:nvSpPr>
        <p:spPr>
          <a:xfrm>
            <a:off x="389012" y="6522004"/>
            <a:ext cx="6813674" cy="697468"/>
          </a:xfrm>
          <a:prstGeom prst="roundRect">
            <a:avLst>
              <a:gd name="adj" fmla="val 4839"/>
            </a:avLst>
          </a:prstGeom>
          <a:solidFill>
            <a:srgbClr val="F1E8DA"/>
          </a:solidFill>
          <a:ln/>
        </p:spPr>
      </p:sp>
      <p:sp>
        <p:nvSpPr>
          <p:cNvPr id="24" name="Text 22"/>
          <p:cNvSpPr/>
          <p:nvPr/>
        </p:nvSpPr>
        <p:spPr>
          <a:xfrm>
            <a:off x="1001197" y="6724531"/>
            <a:ext cx="5080515" cy="62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4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'package:roble_api_database/roble_api_database.dart';</a:t>
            </a:r>
            <a:endParaRPr lang="en-US" sz="1400" dirty="0"/>
          </a:p>
        </p:txBody>
      </p:sp>
      <p:sp>
        <p:nvSpPr>
          <p:cNvPr id="25" name="Text 19">
            <a:extLst>
              <a:ext uri="{FF2B5EF4-FFF2-40B4-BE49-F238E27FC236}">
                <a16:creationId xmlns:a16="http://schemas.microsoft.com/office/drawing/2014/main" id="{35CD4EFE-E2E1-498C-817F-4C16CBE5EC7D}"/>
              </a:ext>
            </a:extLst>
          </p:cNvPr>
          <p:cNvSpPr/>
          <p:nvPr/>
        </p:nvSpPr>
        <p:spPr>
          <a:xfrm>
            <a:off x="7652504" y="5746313"/>
            <a:ext cx="6190416" cy="360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s-CO" sz="1800" kern="1200" dirty="0" err="1">
                <a:solidFill>
                  <a:srgbClr val="3A3630"/>
                </a:solidFill>
                <a:effectLst/>
                <a:highlight>
                  <a:srgbClr val="F1E8DA"/>
                </a:highlight>
                <a:latin typeface="Consolas" panose="020B0609020204030204" pitchFamily="49" charset="0"/>
                <a:ea typeface="+mn-ea"/>
                <a:cs typeface="+mn-cs"/>
              </a:rPr>
              <a:t>npm</a:t>
            </a:r>
            <a:r>
              <a:rPr lang="es-CO" sz="1800" kern="1200" dirty="0">
                <a:solidFill>
                  <a:srgbClr val="3A3630"/>
                </a:solidFill>
                <a:effectLst/>
                <a:highlight>
                  <a:srgbClr val="F1E8DA"/>
                </a:highlight>
                <a:latin typeface="Consolas" panose="020B0609020204030204" pitchFamily="49" charset="0"/>
                <a:ea typeface="+mn-ea"/>
                <a:cs typeface="+mn-cs"/>
              </a:rPr>
              <a:t> i </a:t>
            </a:r>
            <a:r>
              <a:rPr lang="es-CO" sz="1800" kern="1200" dirty="0" err="1">
                <a:solidFill>
                  <a:srgbClr val="3A3630"/>
                </a:solidFill>
                <a:effectLst/>
                <a:highlight>
                  <a:srgbClr val="F1E8DA"/>
                </a:highlight>
                <a:latin typeface="Consolas" panose="020B0609020204030204" pitchFamily="49" charset="0"/>
                <a:ea typeface="+mn-ea"/>
                <a:cs typeface="+mn-cs"/>
              </a:rPr>
              <a:t>react</a:t>
            </a:r>
            <a:r>
              <a:rPr lang="es-CO" sz="1800" kern="1200" dirty="0">
                <a:solidFill>
                  <a:srgbClr val="3A3630"/>
                </a:solidFill>
                <a:effectLst/>
                <a:highlight>
                  <a:srgbClr val="F1E8DA"/>
                </a:highlight>
                <a:latin typeface="Consolas" panose="020B0609020204030204" pitchFamily="49" charset="0"/>
                <a:ea typeface="+mn-ea"/>
                <a:cs typeface="+mn-cs"/>
              </a:rPr>
              <a:t>-native-roble-api-</a:t>
            </a:r>
            <a:r>
              <a:rPr lang="es-CO" sz="1800" kern="1200" dirty="0" err="1">
                <a:solidFill>
                  <a:srgbClr val="3A3630"/>
                </a:solidFill>
                <a:effectLst/>
                <a:highlight>
                  <a:srgbClr val="F1E8DA"/>
                </a:highlight>
                <a:latin typeface="Consolas" panose="020B0609020204030204" pitchFamily="49" charset="0"/>
                <a:ea typeface="+mn-ea"/>
                <a:cs typeface="+mn-cs"/>
              </a:rPr>
              <a:t>database</a:t>
            </a:r>
            <a:r>
              <a:rPr lang="es-CO" sz="1800" kern="1200" dirty="0">
                <a:solidFill>
                  <a:srgbClr val="3A3630"/>
                </a:solidFill>
                <a:effectLst/>
                <a:highlight>
                  <a:srgbClr val="F1E8DA"/>
                </a:highlight>
                <a:latin typeface="Consolas" panose="020B0609020204030204" pitchFamily="49" charset="0"/>
                <a:ea typeface="+mn-ea"/>
                <a:cs typeface="+mn-cs"/>
              </a:rPr>
              <a:t>-rena</a:t>
            </a:r>
            <a:endParaRPr lang="es-CO" sz="1600" dirty="0">
              <a:effectLst/>
            </a:endParaRPr>
          </a:p>
        </p:txBody>
      </p:sp>
      <p:sp>
        <p:nvSpPr>
          <p:cNvPr id="26" name="Text 22">
            <a:extLst>
              <a:ext uri="{FF2B5EF4-FFF2-40B4-BE49-F238E27FC236}">
                <a16:creationId xmlns:a16="http://schemas.microsoft.com/office/drawing/2014/main" id="{A65CDA75-FAD9-4534-9478-104FD7709426}"/>
              </a:ext>
            </a:extLst>
          </p:cNvPr>
          <p:cNvSpPr/>
          <p:nvPr/>
        </p:nvSpPr>
        <p:spPr>
          <a:xfrm>
            <a:off x="7652504" y="6724530"/>
            <a:ext cx="5080515" cy="62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400" dirty="0"/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C65E342E-6627-48BC-B1B0-F648991930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8905" y="6621819"/>
            <a:ext cx="6190298" cy="830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18250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CO" altLang="es-CO" sz="140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import</a:t>
            </a:r>
            <a:r>
              <a:rPr lang="es-CO" altLang="es-CO" sz="14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 { </a:t>
            </a:r>
            <a:r>
              <a:rPr lang="es-CO" altLang="es-CO" sz="140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createRobleClient</a:t>
            </a:r>
            <a:r>
              <a:rPr lang="es-CO" altLang="es-CO" sz="14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, </a:t>
            </a:r>
            <a:r>
              <a:rPr lang="es-CO" altLang="es-CO" sz="140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RobleApiException</a:t>
            </a:r>
            <a:r>
              <a:rPr lang="es-CO" altLang="es-CO" sz="14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 } </a:t>
            </a:r>
            <a:r>
              <a:rPr lang="es-CO" altLang="es-CO" sz="140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from</a:t>
            </a:r>
            <a:r>
              <a:rPr lang="es-CO" altLang="es-CO" sz="14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 '</a:t>
            </a:r>
            <a:r>
              <a:rPr lang="es-CO" altLang="es-CO" sz="140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react</a:t>
            </a:r>
            <a:r>
              <a:rPr lang="es-CO" altLang="es-CO" sz="14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-native-roble-api-</a:t>
            </a:r>
            <a:r>
              <a:rPr lang="es-CO" altLang="es-CO" sz="140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database</a:t>
            </a:r>
            <a:r>
              <a:rPr lang="es-CO" altLang="es-CO" sz="14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-</a:t>
            </a:r>
            <a:r>
              <a:rPr lang="es-CO" altLang="es-CO" sz="140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rn</a:t>
            </a:r>
            <a:r>
              <a:rPr lang="es-CO" altLang="es-CO" sz="14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  <a:t>'; </a:t>
            </a:r>
            <a:br>
              <a:rPr lang="es-CO" altLang="es-CO" sz="14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</a:rPr>
            </a:br>
            <a:endParaRPr lang="es-CO" altLang="es-CO" sz="1400" dirty="0">
              <a:solidFill>
                <a:srgbClr val="3A3630"/>
              </a:solidFill>
              <a:highlight>
                <a:srgbClr val="F1E8DA"/>
              </a:highlight>
              <a:latin typeface="Consolas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4545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Configuración Inicial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47762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Setup Básico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3709392"/>
            <a:ext cx="550854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Configura tu instancia con las URLs de tu proyecto Roble. Solo necesitas dos endpoints: uno para datos y otro para autenticación.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73848"/>
            <a:ext cx="5508546" cy="11947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Importante:</a:t>
            </a: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Todas las operaciones son asíncronas. Usa 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async/await</a:t>
            </a: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y envuelve tus llamadas en 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try/catch</a:t>
            </a: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para manejar 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RobleApiException</a:t>
            </a: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6930271" y="4858464"/>
            <a:ext cx="6862405" cy="2656999"/>
          </a:xfrm>
          <a:prstGeom prst="roundRect">
            <a:avLst>
              <a:gd name="adj" fmla="val 1351"/>
            </a:avLst>
          </a:prstGeom>
          <a:solidFill>
            <a:srgbClr val="F1E8DA"/>
          </a:solidFill>
          <a:ln/>
        </p:spPr>
      </p:sp>
      <p:sp>
        <p:nvSpPr>
          <p:cNvPr id="7" name="Shape 5"/>
          <p:cNvSpPr/>
          <p:nvPr/>
        </p:nvSpPr>
        <p:spPr>
          <a:xfrm>
            <a:off x="6970099" y="1296829"/>
            <a:ext cx="6886218" cy="2656999"/>
          </a:xfrm>
          <a:prstGeom prst="roundRect">
            <a:avLst>
              <a:gd name="adj" fmla="val 1351"/>
            </a:avLst>
          </a:prstGeom>
          <a:solidFill>
            <a:srgbClr val="F1E8DA"/>
          </a:solidFill>
          <a:ln/>
        </p:spPr>
      </p:sp>
      <p:sp>
        <p:nvSpPr>
          <p:cNvPr id="8" name="Text 6"/>
          <p:cNvSpPr/>
          <p:nvPr/>
        </p:nvSpPr>
        <p:spPr>
          <a:xfrm>
            <a:off x="7315200" y="1816656"/>
            <a:ext cx="6407587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final db = RobleApiDataBase( config: const RobleApiConfig( dataUrl: 'https://roble-api.openlab.uninorte.edu.co /database/proyecto', authUrl: 'https://roble-api.openlab.uninorte.edu.co /proyecto', ),);</a:t>
            </a:r>
            <a:endParaRPr lang="en-US" sz="185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433855E6-1C46-4741-A353-E7E75F0E97FA}"/>
              </a:ext>
            </a:extLst>
          </p:cNvPr>
          <p:cNvSpPr/>
          <p:nvPr/>
        </p:nvSpPr>
        <p:spPr>
          <a:xfrm>
            <a:off x="7315200" y="4865460"/>
            <a:ext cx="6407587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</a:t>
            </a:r>
            <a:r>
              <a:rPr lang="en-US" sz="185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db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85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useMemo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 () =&gt; </a:t>
            </a:r>
            <a:r>
              <a:rPr lang="en-US" sz="185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createRobleClient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({ </a:t>
            </a:r>
            <a:r>
              <a:rPr lang="en-US" sz="185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baseURL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: 'https://roble-api.openlab.uninorte.edu.co', </a:t>
            </a:r>
            <a:r>
              <a:rPr lang="en-US" sz="185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codeUrl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: TU_PROYECTO', </a:t>
            </a:r>
            <a:r>
              <a:rPr lang="en-US" sz="185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authHeaders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: { 'x-app': 'roble-mobile' }, </a:t>
            </a:r>
            <a:r>
              <a:rPr lang="en-US" sz="1850" dirty="0" err="1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dataHeaders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: { 'x-app': 'roble-mobile' }, }), [] ); 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1DDC0EA8-540F-421C-BE2C-70A306787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184731" cy="276999"/>
          </a:xfrm>
          <a:prstGeom prst="rect">
            <a:avLst/>
          </a:prstGeom>
          <a:solidFill>
            <a:srgbClr val="151B2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139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5816" y="3554968"/>
            <a:ext cx="6151483" cy="685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Autenticación Completa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16" y="4590098"/>
            <a:ext cx="4332923" cy="9323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8822" y="5755481"/>
            <a:ext cx="2742486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Registro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1048822" y="6237923"/>
            <a:ext cx="3866912" cy="1118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 nuevos usuarios con email, contraseña y nombre. Retorna los datos del usuario registrado.</a:t>
            </a:r>
            <a:endParaRPr lang="en-US" sz="1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739" y="4590098"/>
            <a:ext cx="4332923" cy="93237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81744" y="5755481"/>
            <a:ext cx="2742486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Login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5381744" y="6237923"/>
            <a:ext cx="3866912" cy="1118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Inicia sesión y obtén el accessToken necesario para operaciones autenticadas.</a:t>
            </a:r>
            <a:endParaRPr lang="en-US" sz="18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61" y="4590098"/>
            <a:ext cx="4332923" cy="93237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4667" y="5755481"/>
            <a:ext cx="2742486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Logout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9714667" y="6237923"/>
            <a:ext cx="3866912" cy="1118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Cierra la sesión de forma segura invalidando el token de acceso del usuario.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564" y="715208"/>
            <a:ext cx="7299246" cy="593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Operaciones CRUD Simplificadas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705564" y="1711404"/>
            <a:ext cx="6508790" cy="3284339"/>
          </a:xfrm>
          <a:prstGeom prst="roundRect">
            <a:avLst>
              <a:gd name="adj" fmla="val 921"/>
            </a:avLst>
          </a:prstGeom>
          <a:solidFill>
            <a:srgbClr val="38512F"/>
          </a:solidFill>
          <a:ln/>
        </p:spPr>
      </p:sp>
      <p:sp>
        <p:nvSpPr>
          <p:cNvPr id="4" name="Text 2"/>
          <p:cNvSpPr/>
          <p:nvPr/>
        </p:nvSpPr>
        <p:spPr>
          <a:xfrm>
            <a:off x="907137" y="1912977"/>
            <a:ext cx="2371963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CREATE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907137" y="2330410"/>
            <a:ext cx="6105644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 nuevos registros pasando un mapa con los datos. Retorna el objeto creado con su ID.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907137" y="3202067"/>
            <a:ext cx="6105644" cy="1592104"/>
          </a:xfrm>
          <a:prstGeom prst="roundRect">
            <a:avLst>
              <a:gd name="adj" fmla="val 1900"/>
            </a:avLst>
          </a:prstGeom>
          <a:solidFill>
            <a:srgbClr val="F1E8DA"/>
          </a:solidFill>
          <a:ln/>
        </p:spPr>
      </p:sp>
      <p:sp>
        <p:nvSpPr>
          <p:cNvPr id="7" name="Shape 5"/>
          <p:cNvSpPr/>
          <p:nvPr/>
        </p:nvSpPr>
        <p:spPr>
          <a:xfrm>
            <a:off x="897136" y="3202067"/>
            <a:ext cx="6125647" cy="1592104"/>
          </a:xfrm>
          <a:prstGeom prst="roundRect">
            <a:avLst>
              <a:gd name="adj" fmla="val 1900"/>
            </a:avLst>
          </a:prstGeom>
          <a:solidFill>
            <a:srgbClr val="F1E8DA"/>
          </a:solidFill>
          <a:ln/>
        </p:spPr>
        <p:txBody>
          <a:bodyPr/>
          <a:lstStyle/>
          <a:p>
            <a:endParaRPr lang="es-CO" dirty="0"/>
          </a:p>
        </p:txBody>
      </p:sp>
      <p:sp>
        <p:nvSpPr>
          <p:cNvPr id="8" name="Text 6"/>
          <p:cNvSpPr/>
          <p:nvPr/>
        </p:nvSpPr>
        <p:spPr>
          <a:xfrm>
            <a:off x="1098709" y="3353276"/>
            <a:ext cx="5722501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await db.create('usuarios', {  'nombre': 'Ana García',  'email': 'ana@email.com',});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415927" y="1711404"/>
            <a:ext cx="6508909" cy="3284339"/>
          </a:xfrm>
          <a:prstGeom prst="roundRect">
            <a:avLst>
              <a:gd name="adj" fmla="val 921"/>
            </a:avLst>
          </a:prstGeom>
          <a:solidFill>
            <a:srgbClr val="4A6B3D"/>
          </a:solidFill>
          <a:ln/>
        </p:spPr>
      </p:sp>
      <p:sp>
        <p:nvSpPr>
          <p:cNvPr id="10" name="Text 8"/>
          <p:cNvSpPr/>
          <p:nvPr/>
        </p:nvSpPr>
        <p:spPr>
          <a:xfrm>
            <a:off x="7617500" y="1912977"/>
            <a:ext cx="2371963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READ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7500" y="2330410"/>
            <a:ext cx="6105763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Lee todos los registros de una tabla. Obtén arrays de datos listos para usar.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617500" y="3202067"/>
            <a:ext cx="6105763" cy="947261"/>
          </a:xfrm>
          <a:prstGeom prst="roundRect">
            <a:avLst>
              <a:gd name="adj" fmla="val 3193"/>
            </a:avLst>
          </a:prstGeom>
          <a:solidFill>
            <a:srgbClr val="F1E8DA"/>
          </a:solidFill>
          <a:ln/>
        </p:spPr>
      </p:sp>
      <p:sp>
        <p:nvSpPr>
          <p:cNvPr id="13" name="Shape 11"/>
          <p:cNvSpPr/>
          <p:nvPr/>
        </p:nvSpPr>
        <p:spPr>
          <a:xfrm>
            <a:off x="7607498" y="3202067"/>
            <a:ext cx="6125766" cy="947261"/>
          </a:xfrm>
          <a:prstGeom prst="roundRect">
            <a:avLst>
              <a:gd name="adj" fmla="val 3193"/>
            </a:avLst>
          </a:prstGeom>
          <a:solidFill>
            <a:srgbClr val="F1E8DA"/>
          </a:solidFill>
          <a:ln/>
        </p:spPr>
      </p:sp>
      <p:sp>
        <p:nvSpPr>
          <p:cNvPr id="14" name="Text 12"/>
          <p:cNvSpPr/>
          <p:nvPr/>
        </p:nvSpPr>
        <p:spPr>
          <a:xfrm>
            <a:off x="7809071" y="3353276"/>
            <a:ext cx="5722620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final usuarios =   await db.read('usuarios');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05564" y="5197316"/>
            <a:ext cx="6508790" cy="2317075"/>
          </a:xfrm>
          <a:prstGeom prst="roundRect">
            <a:avLst>
              <a:gd name="adj" fmla="val 1305"/>
            </a:avLst>
          </a:prstGeom>
          <a:solidFill>
            <a:srgbClr val="5C8549"/>
          </a:solidFill>
          <a:ln/>
        </p:spPr>
      </p:sp>
      <p:sp>
        <p:nvSpPr>
          <p:cNvPr id="16" name="Text 14"/>
          <p:cNvSpPr/>
          <p:nvPr/>
        </p:nvSpPr>
        <p:spPr>
          <a:xfrm>
            <a:off x="907137" y="5398889"/>
            <a:ext cx="2371963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UPDATE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907137" y="5816322"/>
            <a:ext cx="6105644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Actualiza registros existentes por ID. Solo envía los campos que cambien.</a:t>
            </a:r>
            <a:endParaRPr lang="en-US" sz="1550" dirty="0"/>
          </a:p>
        </p:txBody>
      </p:sp>
      <p:sp>
        <p:nvSpPr>
          <p:cNvPr id="18" name="Shape 16"/>
          <p:cNvSpPr/>
          <p:nvPr/>
        </p:nvSpPr>
        <p:spPr>
          <a:xfrm>
            <a:off x="907137" y="6365558"/>
            <a:ext cx="6105644" cy="947261"/>
          </a:xfrm>
          <a:prstGeom prst="roundRect">
            <a:avLst>
              <a:gd name="adj" fmla="val 3193"/>
            </a:avLst>
          </a:prstGeom>
          <a:solidFill>
            <a:srgbClr val="F1E8DA"/>
          </a:solidFill>
          <a:ln/>
        </p:spPr>
      </p:sp>
      <p:sp>
        <p:nvSpPr>
          <p:cNvPr id="19" name="Shape 17"/>
          <p:cNvSpPr/>
          <p:nvPr/>
        </p:nvSpPr>
        <p:spPr>
          <a:xfrm>
            <a:off x="897136" y="6365558"/>
            <a:ext cx="6125647" cy="947261"/>
          </a:xfrm>
          <a:prstGeom prst="roundRect">
            <a:avLst>
              <a:gd name="adj" fmla="val 3193"/>
            </a:avLst>
          </a:prstGeom>
          <a:solidFill>
            <a:srgbClr val="F1E8DA"/>
          </a:solidFill>
          <a:ln/>
        </p:spPr>
      </p:sp>
      <p:sp>
        <p:nvSpPr>
          <p:cNvPr id="20" name="Text 18"/>
          <p:cNvSpPr/>
          <p:nvPr/>
        </p:nvSpPr>
        <p:spPr>
          <a:xfrm>
            <a:off x="1098709" y="6516767"/>
            <a:ext cx="5722501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await db.update('usuarios',  userId, {'edad': 29});</a:t>
            </a:r>
            <a:endParaRPr lang="en-US" sz="1550" dirty="0"/>
          </a:p>
        </p:txBody>
      </p:sp>
      <p:sp>
        <p:nvSpPr>
          <p:cNvPr id="21" name="Shape 19"/>
          <p:cNvSpPr/>
          <p:nvPr/>
        </p:nvSpPr>
        <p:spPr>
          <a:xfrm>
            <a:off x="7415927" y="5197316"/>
            <a:ext cx="6508909" cy="2317075"/>
          </a:xfrm>
          <a:prstGeom prst="roundRect">
            <a:avLst>
              <a:gd name="adj" fmla="val 1305"/>
            </a:avLst>
          </a:prstGeom>
          <a:solidFill>
            <a:srgbClr val="6D9F56"/>
          </a:solidFill>
          <a:ln/>
        </p:spPr>
      </p:sp>
      <p:sp>
        <p:nvSpPr>
          <p:cNvPr id="22" name="Text 20"/>
          <p:cNvSpPr/>
          <p:nvPr/>
        </p:nvSpPr>
        <p:spPr>
          <a:xfrm>
            <a:off x="7617500" y="5398889"/>
            <a:ext cx="2371963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DELETE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7617500" y="5816322"/>
            <a:ext cx="610576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Elimina registros por ID. Operación simple y directa con confirmación.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7617500" y="6365558"/>
            <a:ext cx="6105763" cy="947261"/>
          </a:xfrm>
          <a:prstGeom prst="roundRect">
            <a:avLst>
              <a:gd name="adj" fmla="val 3193"/>
            </a:avLst>
          </a:prstGeom>
          <a:solidFill>
            <a:srgbClr val="F1E8DA"/>
          </a:solidFill>
          <a:ln/>
        </p:spPr>
      </p:sp>
      <p:sp>
        <p:nvSpPr>
          <p:cNvPr id="25" name="Shape 23"/>
          <p:cNvSpPr/>
          <p:nvPr/>
        </p:nvSpPr>
        <p:spPr>
          <a:xfrm>
            <a:off x="7607498" y="6365558"/>
            <a:ext cx="6125766" cy="947261"/>
          </a:xfrm>
          <a:prstGeom prst="roundRect">
            <a:avLst>
              <a:gd name="adj" fmla="val 3193"/>
            </a:avLst>
          </a:prstGeom>
          <a:solidFill>
            <a:srgbClr val="F1E8DA"/>
          </a:solidFill>
          <a:ln/>
        </p:spPr>
      </p:sp>
      <p:sp>
        <p:nvSpPr>
          <p:cNvPr id="26" name="Text 24"/>
          <p:cNvSpPr/>
          <p:nvPr/>
        </p:nvSpPr>
        <p:spPr>
          <a:xfrm>
            <a:off x="7809071" y="6516767"/>
            <a:ext cx="5722620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await db.delete('usuarios', userId);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0512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Ventajas del Paquete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724" y="2187893"/>
            <a:ext cx="718066" cy="7180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32051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Código Limpio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3700701"/>
            <a:ext cx="63278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Elimina código repetitivo y boilerplate. Enfócate en la lógica de tu aplicación, no en detalles de implementación HTTP.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64743" y="2187893"/>
            <a:ext cx="718066" cy="7180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64743" y="32051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Manejo de Errores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64743" y="3700701"/>
            <a:ext cx="63279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Gestión consistente de excepciones con RobleApiException. Respuestas predecibles que simplifican el debugging.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7724" y="4945499"/>
            <a:ext cx="718066" cy="7180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37724" y="59627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Fácil Testing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37724" y="6458307"/>
            <a:ext cx="63278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Interfaz diseñada para facilitar pruebas unitarias y de integración en tu aplicación Flutter.</a:t>
            </a:r>
            <a:endParaRPr lang="en-US" sz="18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64743" y="4945499"/>
            <a:ext cx="718066" cy="71806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64743" y="59627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Desarrollo Rápido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64743" y="6458307"/>
            <a:ext cx="63279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Integración lista en minutos. Dedica más tiempo a desarrollar features y menos a configurar infraestructura.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755</Words>
  <Application>Microsoft Office PowerPoint</Application>
  <PresentationFormat>Personalizado</PresentationFormat>
  <Paragraphs>101</Paragraphs>
  <Slides>11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Source Sans 3</vt:lpstr>
      <vt:lpstr>Consolas</vt:lpstr>
      <vt:lpstr>Lora</vt:lpstr>
      <vt:lpstr>Arial</vt:lpstr>
      <vt:lpstr>Calibri</vt:lpstr>
      <vt:lpstr>Lora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Juan Arias</dc:creator>
  <cp:lastModifiedBy>JUAN ALBERTO ARIAS ALFONSO</cp:lastModifiedBy>
  <cp:revision>4</cp:revision>
  <dcterms:created xsi:type="dcterms:W3CDTF">2025-11-12T00:03:23Z</dcterms:created>
  <dcterms:modified xsi:type="dcterms:W3CDTF">2025-11-12T05:52:11Z</dcterms:modified>
</cp:coreProperties>
</file>